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65" r:id="rId3"/>
    <p:sldId id="258" r:id="rId4"/>
    <p:sldId id="263" r:id="rId5"/>
    <p:sldId id="257" r:id="rId6"/>
    <p:sldId id="264" r:id="rId7"/>
    <p:sldId id="260" r:id="rId8"/>
    <p:sldId id="262" r:id="rId9"/>
  </p:sldIdLst>
  <p:sldSz cx="18288000" cy="10287000"/>
  <p:notesSz cx="6858000" cy="9144000"/>
  <p:embeddedFontLst>
    <p:embeddedFont>
      <p:font typeface="윤고딕 Bold" panose="020B0600000101010101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090"/>
    <a:srgbClr val="8EB4E3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4711" autoAdjust="0"/>
  </p:normalViewPr>
  <p:slideViewPr>
    <p:cSldViewPr>
      <p:cViewPr varScale="1">
        <p:scale>
          <a:sx n="64" d="100"/>
          <a:sy n="64" d="100"/>
        </p:scale>
        <p:origin x="130" y="19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2024-04-17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FPGA</a:t>
            </a:r>
            <a:r>
              <a:rPr lang="ko-KR" altLang="en-US" dirty="0"/>
              <a:t>를 사용했을 </a:t>
            </a:r>
            <a:r>
              <a:rPr lang="ko-KR" altLang="en-US" dirty="0" err="1"/>
              <a:t>떄의</a:t>
            </a:r>
            <a:r>
              <a:rPr lang="ko-KR" altLang="en-US" dirty="0"/>
              <a:t> 장점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614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왼쪽 사진은 불법 </a:t>
            </a:r>
            <a:r>
              <a:rPr lang="ko-KR" altLang="en-US" dirty="0" err="1"/>
              <a:t>주정차</a:t>
            </a:r>
            <a:r>
              <a:rPr lang="ko-KR" altLang="en-US" dirty="0"/>
              <a:t> </a:t>
            </a:r>
            <a:r>
              <a:rPr lang="en-US" altLang="ko-KR" dirty="0"/>
              <a:t>CCTV </a:t>
            </a:r>
            <a:r>
              <a:rPr lang="ko-KR" altLang="en-US" dirty="0"/>
              <a:t>완제품이다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오른쪽 사진은 기존에 불법 </a:t>
            </a:r>
            <a:r>
              <a:rPr lang="ko-KR" altLang="en-US" dirty="0" err="1"/>
              <a:t>주정차</a:t>
            </a:r>
            <a:r>
              <a:rPr lang="ko-KR" altLang="en-US" dirty="0"/>
              <a:t> </a:t>
            </a:r>
            <a:r>
              <a:rPr lang="en-US" altLang="ko-KR" dirty="0"/>
              <a:t>CCTV </a:t>
            </a:r>
            <a:r>
              <a:rPr lang="ko-KR" altLang="en-US" dirty="0"/>
              <a:t>단속 기능이 없는 일반 </a:t>
            </a:r>
            <a:r>
              <a:rPr lang="en-US" altLang="ko-KR" dirty="0"/>
              <a:t>CCTV</a:t>
            </a:r>
            <a:r>
              <a:rPr lang="ko-KR" altLang="en-US" dirty="0"/>
              <a:t>이다</a:t>
            </a:r>
            <a:endParaRPr lang="en-US" altLang="ko-KR" dirty="0"/>
          </a:p>
          <a:p>
            <a:r>
              <a:rPr lang="ko-KR" altLang="en-US" dirty="0"/>
              <a:t>기존 카메라에 기능을 추가하여 저렴하게 구현하는 것을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왼쪽 사진은 불법 </a:t>
            </a:r>
            <a:r>
              <a:rPr lang="ko-KR" altLang="en-US" dirty="0" err="1"/>
              <a:t>주정차</a:t>
            </a:r>
            <a:r>
              <a:rPr lang="ko-KR" altLang="en-US" dirty="0"/>
              <a:t> </a:t>
            </a:r>
            <a:r>
              <a:rPr lang="en-US" altLang="ko-KR" dirty="0"/>
              <a:t>CCTV </a:t>
            </a:r>
            <a:r>
              <a:rPr lang="ko-KR" altLang="en-US" dirty="0"/>
              <a:t>완제품이다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오른쪽 사진은 기존에 불법 </a:t>
            </a:r>
            <a:r>
              <a:rPr lang="ko-KR" altLang="en-US" dirty="0" err="1"/>
              <a:t>주정차</a:t>
            </a:r>
            <a:r>
              <a:rPr lang="ko-KR" altLang="en-US" dirty="0"/>
              <a:t> </a:t>
            </a:r>
            <a:r>
              <a:rPr lang="en-US" altLang="ko-KR" dirty="0"/>
              <a:t>CCTV </a:t>
            </a:r>
            <a:r>
              <a:rPr lang="ko-KR" altLang="en-US" dirty="0"/>
              <a:t>단속 기능이 없는 일반 </a:t>
            </a:r>
            <a:r>
              <a:rPr lang="en-US" altLang="ko-KR" dirty="0"/>
              <a:t>CCTV</a:t>
            </a:r>
            <a:r>
              <a:rPr lang="ko-KR" altLang="en-US" dirty="0"/>
              <a:t>이다</a:t>
            </a:r>
            <a:endParaRPr lang="en-US" altLang="ko-KR" dirty="0"/>
          </a:p>
          <a:p>
            <a:r>
              <a:rPr lang="ko-KR" altLang="en-US" dirty="0"/>
              <a:t>기존 카메라에 기능을 추가하여 저렴하게 구현하는 것을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888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08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057400" y="3201365"/>
            <a:ext cx="14456677" cy="4127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616" b="1" spc="-150">
                <a:solidFill>
                  <a:srgbClr val="000000"/>
                </a:solidFill>
                <a:latin typeface="+mn-ea"/>
              </a:rPr>
              <a:t>골목이나 갓길에 주정차 </a:t>
            </a:r>
            <a:r>
              <a:rPr lang="ko-KR" altLang="en-US" sz="2616" b="1" spc="-150" dirty="0">
                <a:solidFill>
                  <a:srgbClr val="000000"/>
                </a:solidFill>
                <a:latin typeface="+mn-ea"/>
              </a:rPr>
              <a:t>위반 차량이 많아 통행에 어려움을 겪음</a:t>
            </a:r>
            <a:endParaRPr lang="en-US" altLang="ko-KR" sz="2616" b="1" spc="-150" dirty="0">
              <a:solidFill>
                <a:srgbClr val="000000"/>
              </a:solidFill>
              <a:latin typeface="+mn-ea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616" b="1" spc="-150" dirty="0" err="1">
                <a:solidFill>
                  <a:srgbClr val="000000"/>
                </a:solidFill>
                <a:latin typeface="+mn-ea"/>
              </a:rPr>
              <a:t>주정차</a:t>
            </a:r>
            <a:r>
              <a:rPr lang="ko-KR" altLang="en-US" sz="2616" b="1" spc="-150" dirty="0">
                <a:solidFill>
                  <a:srgbClr val="000000"/>
                </a:solidFill>
                <a:latin typeface="+mn-ea"/>
              </a:rPr>
              <a:t> 위반 </a:t>
            </a:r>
            <a:r>
              <a:rPr lang="ko-KR" altLang="en-US" sz="2616" b="1" spc="-150">
                <a:solidFill>
                  <a:srgbClr val="000000"/>
                </a:solidFill>
                <a:latin typeface="+mn-ea"/>
              </a:rPr>
              <a:t>차량을 줄이는 </a:t>
            </a:r>
            <a:r>
              <a:rPr lang="ko-KR" altLang="en-US" sz="2616" b="1" spc="-150" dirty="0">
                <a:solidFill>
                  <a:srgbClr val="000000"/>
                </a:solidFill>
                <a:latin typeface="+mn-ea"/>
              </a:rPr>
              <a:t>방법에 관심을 가짐</a:t>
            </a:r>
            <a:endParaRPr lang="en-US" altLang="ko-KR" sz="2616" b="1" spc="-150" dirty="0">
              <a:solidFill>
                <a:srgbClr val="000000"/>
              </a:solidFill>
              <a:latin typeface="+mn-ea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616" b="1" spc="-150">
                <a:solidFill>
                  <a:srgbClr val="000000"/>
                </a:solidFill>
                <a:latin typeface="+mn-ea"/>
              </a:rPr>
              <a:t>기존 </a:t>
            </a:r>
            <a:r>
              <a:rPr lang="en-US" altLang="ko-KR" sz="2616" b="1" spc="-150">
                <a:solidFill>
                  <a:srgbClr val="000000"/>
                </a:solidFill>
                <a:latin typeface="+mn-ea"/>
              </a:rPr>
              <a:t>CCTV</a:t>
            </a:r>
            <a:r>
              <a:rPr lang="ko-KR" altLang="en-US" sz="2616" b="1" spc="-150" dirty="0">
                <a:solidFill>
                  <a:srgbClr val="000000"/>
                </a:solidFill>
                <a:latin typeface="+mn-ea"/>
              </a:rPr>
              <a:t>에 번호판 인식 기능을 추가하여 </a:t>
            </a:r>
            <a:r>
              <a:rPr lang="ko-KR" altLang="en-US" sz="2616" b="1" spc="-150" dirty="0" err="1">
                <a:solidFill>
                  <a:srgbClr val="000000"/>
                </a:solidFill>
                <a:latin typeface="+mn-ea"/>
              </a:rPr>
              <a:t>주정차</a:t>
            </a:r>
            <a:r>
              <a:rPr lang="ko-KR" altLang="en-US" sz="2616" b="1" spc="-150" dirty="0">
                <a:solidFill>
                  <a:srgbClr val="000000"/>
                </a:solidFill>
                <a:latin typeface="+mn-ea"/>
              </a:rPr>
              <a:t> 위반 </a:t>
            </a:r>
            <a:r>
              <a:rPr lang="ko-KR" altLang="en-US" sz="2616" b="1" spc="-150">
                <a:solidFill>
                  <a:srgbClr val="000000"/>
                </a:solidFill>
                <a:latin typeface="+mn-ea"/>
              </a:rPr>
              <a:t>차량을 식별해 단속률을 높이면 문제 상황이 개선될 것이라고 생각</a:t>
            </a:r>
            <a:endParaRPr lang="en-US" altLang="ko-KR" sz="2616" b="1" spc="-150" dirty="0">
              <a:solidFill>
                <a:srgbClr val="000000"/>
              </a:solidFill>
              <a:latin typeface="+mn-ea"/>
            </a:endParaRPr>
          </a:p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spc="659" dirty="0">
              <a:solidFill>
                <a:srgbClr val="000000"/>
              </a:solidFill>
              <a:latin typeface="+mn-ea"/>
            </a:endParaRPr>
          </a:p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sz="2616" spc="659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462504" y="3271141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기존의 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CCTV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를 </a:t>
            </a: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활용하는 방향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4D5765B2-E219-F1B6-981F-C97E1FF85393}"/>
              </a:ext>
            </a:extLst>
          </p:cNvPr>
          <p:cNvSpPr txBox="1"/>
          <p:nvPr/>
        </p:nvSpPr>
        <p:spPr>
          <a:xfrm>
            <a:off x="2438400" y="4118361"/>
            <a:ext cx="15087600" cy="4426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 FPGA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를 </a:t>
            </a: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활용하여 </a:t>
            </a:r>
            <a:r>
              <a:rPr lang="en-US" altLang="ko-KR" sz="2616" b="1">
                <a:solidFill>
                  <a:srgbClr val="000000"/>
                </a:solidFill>
                <a:latin typeface="+mn-ea"/>
              </a:rPr>
              <a:t>CCTV </a:t>
            </a: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또는 카메라에 번호판 인식 기능 추가</a:t>
            </a:r>
            <a:endParaRPr lang="en-US" sz="2616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1BB34A67-B887-22B7-7C85-FD64D8849A4A}"/>
              </a:ext>
            </a:extLst>
          </p:cNvPr>
          <p:cNvSpPr txBox="1"/>
          <p:nvPr/>
        </p:nvSpPr>
        <p:spPr>
          <a:xfrm>
            <a:off x="2438400" y="6948031"/>
            <a:ext cx="13237426" cy="4426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기존 리소스를 활용해 저비용으로 보행자의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통행 환경 개선</a:t>
            </a:r>
            <a:endParaRPr lang="en-US" sz="2616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0245D1CF-57EE-8AB5-8F9D-D132C5B5E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97CB3E9D-6CE0-2B27-D814-152CA8C7C7DB}"/>
              </a:ext>
            </a:extLst>
          </p:cNvPr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078A3636-8973-30AD-82EF-DDEB7CF86C53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6605664E-A5D7-A489-6A57-A5665AEBFB75}"/>
              </a:ext>
            </a:extLst>
          </p:cNvPr>
          <p:cNvSpPr txBox="1"/>
          <p:nvPr/>
        </p:nvSpPr>
        <p:spPr>
          <a:xfrm>
            <a:off x="1752600" y="5652792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예상 효과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3919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DC7901F9-62E0-86CD-8694-FC254C6FCBA9}"/>
              </a:ext>
            </a:extLst>
          </p:cNvPr>
          <p:cNvSpPr txBox="1"/>
          <p:nvPr/>
        </p:nvSpPr>
        <p:spPr>
          <a:xfrm>
            <a:off x="2667000" y="3162300"/>
            <a:ext cx="15621000" cy="9067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를 활용하여 기존 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CCTV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에 </a:t>
            </a:r>
            <a:r>
              <a:rPr lang="ko-KR" altLang="en-US" sz="2616" b="1" dirty="0" err="1">
                <a:solidFill>
                  <a:srgbClr val="000000"/>
                </a:solidFill>
                <a:latin typeface="+mn-ea"/>
              </a:rPr>
              <a:t>주정차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 위반 차량의 번호판을 인식하는 </a:t>
            </a: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기능 추가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인식한 차량 데이터를 서버로 보내 처리</a:t>
            </a:r>
            <a:endParaRPr lang="en-US" sz="2616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pic>
        <p:nvPicPr>
          <p:cNvPr id="1028" name="Picture 4" descr="안양시 '모든' 초교 불법주정차 단속CCTV 설치 완료 - 브릿지경제">
            <a:extLst>
              <a:ext uri="{FF2B5EF4-FFF2-40B4-BE49-F238E27FC236}">
                <a16:creationId xmlns:a16="http://schemas.microsoft.com/office/drawing/2014/main" id="{468E0C8A-3D69-4765-A95A-56CC7C42D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674" y="4748777"/>
            <a:ext cx="388620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5">
            <a:extLst>
              <a:ext uri="{FF2B5EF4-FFF2-40B4-BE49-F238E27FC236}">
                <a16:creationId xmlns:a16="http://schemas.microsoft.com/office/drawing/2014/main" id="{B2E81102-0994-4376-7FCC-AA411A5AC022}"/>
              </a:ext>
            </a:extLst>
          </p:cNvPr>
          <p:cNvSpPr txBox="1"/>
          <p:nvPr/>
        </p:nvSpPr>
        <p:spPr>
          <a:xfrm>
            <a:off x="1600074" y="8773086"/>
            <a:ext cx="4343400" cy="4021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ko-KR" altLang="en-US" sz="1600">
                <a:solidFill>
                  <a:srgbClr val="000000"/>
                </a:solidFill>
                <a:latin typeface="+mn-ea"/>
              </a:rPr>
              <a:t>불법 </a:t>
            </a:r>
            <a:r>
              <a:rPr lang="ko-KR" altLang="en-US" sz="1600" dirty="0" err="1">
                <a:solidFill>
                  <a:srgbClr val="000000"/>
                </a:solidFill>
                <a:latin typeface="+mn-ea"/>
              </a:rPr>
              <a:t>주정차</a:t>
            </a:r>
            <a:r>
              <a:rPr lang="ko-KR" altLang="en-US" sz="1600" dirty="0">
                <a:solidFill>
                  <a:srgbClr val="000000"/>
                </a:solidFill>
                <a:latin typeface="+mn-ea"/>
              </a:rPr>
              <a:t> 단속 </a:t>
            </a:r>
            <a:r>
              <a:rPr lang="en-US" altLang="ko-KR" sz="1600" dirty="0">
                <a:solidFill>
                  <a:srgbClr val="000000"/>
                </a:solidFill>
                <a:latin typeface="+mn-ea"/>
              </a:rPr>
              <a:t>CCTV </a:t>
            </a:r>
            <a:endParaRPr lang="en-US" sz="160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04053F03-2CA8-579F-70BF-573FCEFC6ED8}"/>
              </a:ext>
            </a:extLst>
          </p:cNvPr>
          <p:cNvSpPr txBox="1"/>
          <p:nvPr/>
        </p:nvSpPr>
        <p:spPr>
          <a:xfrm>
            <a:off x="12134545" y="8773086"/>
            <a:ext cx="2641060" cy="407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ko-KR" altLang="en-US" sz="1600">
                <a:solidFill>
                  <a:srgbClr val="000000"/>
                </a:solidFill>
                <a:latin typeface="+mn-ea"/>
              </a:rPr>
              <a:t>일반 </a:t>
            </a:r>
            <a:r>
              <a:rPr lang="en-US" altLang="ko-KR" sz="1600">
                <a:solidFill>
                  <a:srgbClr val="000000"/>
                </a:solidFill>
                <a:latin typeface="+mn-ea"/>
              </a:rPr>
              <a:t>CCTV + FPGA </a:t>
            </a:r>
            <a:endParaRPr lang="en-US" sz="160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54E77A-6A36-6F03-ED32-A45552909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6" name="AutoShape 12">
            <a:extLst>
              <a:ext uri="{FF2B5EF4-FFF2-40B4-BE49-F238E27FC236}">
                <a16:creationId xmlns:a16="http://schemas.microsoft.com/office/drawing/2014/main" id="{86D6333E-5BA3-BD26-78EE-01C57DB42C24}"/>
              </a:ext>
            </a:extLst>
          </p:cNvPr>
          <p:cNvSpPr/>
          <p:nvPr/>
        </p:nvSpPr>
        <p:spPr>
          <a:xfrm flipH="1">
            <a:off x="13335000" y="6650818"/>
            <a:ext cx="531747" cy="0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pic>
        <p:nvPicPr>
          <p:cNvPr id="8" name="Picture 8" descr="감시카메라 방범용품CCTV 일반CCTV 사고방지 방범용 모형-11번가 모바일">
            <a:extLst>
              <a:ext uri="{FF2B5EF4-FFF2-40B4-BE49-F238E27FC236}">
                <a16:creationId xmlns:a16="http://schemas.microsoft.com/office/drawing/2014/main" id="{7F3DE18F-7ABE-F682-A0DD-CB56699E0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7232" y="5670621"/>
            <a:ext cx="1852596" cy="190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Zynq-7000 SoCs - AMD / Xilinx | Mouser">
            <a:extLst>
              <a:ext uri="{FF2B5EF4-FFF2-40B4-BE49-F238E27FC236}">
                <a16:creationId xmlns:a16="http://schemas.microsoft.com/office/drawing/2014/main" id="{A14F0B90-7A64-0BFC-ED4B-843980E09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79099" y="5917133"/>
            <a:ext cx="2075976" cy="154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더하기 기호 12">
            <a:extLst>
              <a:ext uri="{FF2B5EF4-FFF2-40B4-BE49-F238E27FC236}">
                <a16:creationId xmlns:a16="http://schemas.microsoft.com/office/drawing/2014/main" id="{8D75F53D-E01A-8876-4CBA-D66D90CB67AF}"/>
              </a:ext>
            </a:extLst>
          </p:cNvPr>
          <p:cNvSpPr/>
          <p:nvPr/>
        </p:nvSpPr>
        <p:spPr>
          <a:xfrm>
            <a:off x="11369901" y="6323043"/>
            <a:ext cx="531747" cy="598037"/>
          </a:xfrm>
          <a:prstGeom prst="mathPlus">
            <a:avLst/>
          </a:prstGeom>
          <a:gradFill flip="none" rotWithShape="1">
            <a:gsLst>
              <a:gs pos="0">
                <a:schemeClr val="tx1">
                  <a:alpha val="70000"/>
                </a:schemeClr>
              </a:gs>
              <a:gs pos="0">
                <a:schemeClr val="tx1">
                  <a:alpha val="70000"/>
                </a:schemeClr>
              </a:gs>
              <a:gs pos="67000">
                <a:schemeClr val="tx1">
                  <a:lumMod val="65000"/>
                  <a:lumOff val="35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6218A17-25C8-5B51-2878-9334038079C3}"/>
              </a:ext>
            </a:extLst>
          </p:cNvPr>
          <p:cNvGrpSpPr/>
          <p:nvPr/>
        </p:nvGrpSpPr>
        <p:grpSpPr>
          <a:xfrm>
            <a:off x="13956625" y="5434833"/>
            <a:ext cx="3328750" cy="2277120"/>
            <a:chOff x="14771594" y="5591425"/>
            <a:chExt cx="3328750" cy="2277120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C5266291-4744-32AA-1964-50805C597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5556" b="92042" l="8400" r="91000">
                          <a14:foregroundMark x1="52900" y1="80330" x2="22600" y2="77477"/>
                          <a14:foregroundMark x1="8400" y1="12763" x2="8400" y2="41441"/>
                          <a14:foregroundMark x1="51300" y1="78829" x2="64200" y2="77778"/>
                          <a14:foregroundMark x1="64200" y1="77778" x2="74500" y2="77778"/>
                          <a14:foregroundMark x1="76600" y1="77778" x2="90100" y2="78078"/>
                          <a14:foregroundMark x1="90300" y1="77027" x2="91100" y2="47147"/>
                          <a14:foregroundMark x1="91100" y1="44745" x2="90100" y2="8408"/>
                          <a14:foregroundMark x1="89600" y1="8408" x2="67400" y2="8408"/>
                          <a14:foregroundMark x1="66700" y1="7808" x2="13900" y2="5556"/>
                          <a14:foregroundMark x1="51300" y1="85586" x2="32600" y2="90991"/>
                          <a14:foregroundMark x1="36100" y1="92042" x2="52300" y2="89940"/>
                          <a14:foregroundMark x1="52300" y1="89940" x2="62600" y2="9054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771594" y="5591425"/>
              <a:ext cx="3328750" cy="2277120"/>
            </a:xfrm>
            <a:prstGeom prst="rect">
              <a:avLst/>
            </a:prstGeom>
          </p:spPr>
        </p:pic>
        <p:pic>
          <p:nvPicPr>
            <p:cNvPr id="15" name="Picture 4" descr="Detect and Recognize Vehicle's License Plate with Machine Learning and  Python — Part 1: Detection License Plate with Wpod-Net | by Quang Nguyen |  Medium">
              <a:extLst>
                <a:ext uri="{FF2B5EF4-FFF2-40B4-BE49-F238E27FC236}">
                  <a16:creationId xmlns:a16="http://schemas.microsoft.com/office/drawing/2014/main" id="{ACE516CC-4E94-FC5A-2C41-18391E85C8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89182" y="5779358"/>
              <a:ext cx="2683677" cy="15156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TextBox 5">
            <a:extLst>
              <a:ext uri="{FF2B5EF4-FFF2-40B4-BE49-F238E27FC236}">
                <a16:creationId xmlns:a16="http://schemas.microsoft.com/office/drawing/2014/main" id="{5ABD2314-D0A2-51DF-4A0D-E5D75DCF77B6}"/>
              </a:ext>
            </a:extLst>
          </p:cNvPr>
          <p:cNvSpPr txBox="1"/>
          <p:nvPr/>
        </p:nvSpPr>
        <p:spPr>
          <a:xfrm>
            <a:off x="2667000" y="3162300"/>
            <a:ext cx="15621000" cy="9067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를 활용하여 기존 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CCTV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에 </a:t>
            </a:r>
            <a:r>
              <a:rPr lang="ko-KR" altLang="en-US" sz="2616" b="1" dirty="0" err="1">
                <a:solidFill>
                  <a:srgbClr val="000000"/>
                </a:solidFill>
                <a:latin typeface="+mn-ea"/>
              </a:rPr>
              <a:t>주정차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 위반 차량의 번호판을 인식하는 </a:t>
            </a: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기능 추가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인식한 차량 데이터를 서버로 보내 처리</a:t>
            </a:r>
            <a:endParaRPr lang="en-US" sz="2616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19" name="TextBox 2">
            <a:extLst>
              <a:ext uri="{FF2B5EF4-FFF2-40B4-BE49-F238E27FC236}">
                <a16:creationId xmlns:a16="http://schemas.microsoft.com/office/drawing/2014/main" id="{9622C9D9-BFFA-F65B-71C3-D4716AF782E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105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4500296"/>
            <a:ext cx="5761901" cy="14288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11497363" y="4500296"/>
            <a:ext cx="5761901" cy="14288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1878841" y="6439669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/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5620555" y="6439669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3768755"/>
            <a:ext cx="5761901" cy="476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97363" y="5555834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129064" y="5448300"/>
            <a:ext cx="1561172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Verilog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97363" y="3768755"/>
            <a:ext cx="5761901" cy="474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237164" y="5555834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209" y="6084779"/>
            <a:ext cx="4710881" cy="1717509"/>
          </a:xfrm>
          <a:prstGeom prst="rect">
            <a:avLst/>
          </a:prstGeom>
        </p:spPr>
      </p:pic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oup 98">
            <a:extLst>
              <a:ext uri="{FF2B5EF4-FFF2-40B4-BE49-F238E27FC236}">
                <a16:creationId xmlns:a16="http://schemas.microsoft.com/office/drawing/2014/main" id="{68C90263-332B-4761-6A59-2F8B27CC6A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9244543"/>
              </p:ext>
            </p:extLst>
          </p:nvPr>
        </p:nvGraphicFramePr>
        <p:xfrm>
          <a:off x="1365341" y="2989801"/>
          <a:ext cx="15779652" cy="5337210"/>
        </p:xfrm>
        <a:graphic>
          <a:graphicData uri="http://schemas.openxmlformats.org/drawingml/2006/table">
            <a:tbl>
              <a:tblPr/>
              <a:tblGrid>
                <a:gridCol w="1933562">
                  <a:extLst>
                    <a:ext uri="{9D8B030D-6E8A-4147-A177-3AD203B41FA5}">
                      <a16:colId xmlns:a16="http://schemas.microsoft.com/office/drawing/2014/main" val="965550313"/>
                    </a:ext>
                  </a:extLst>
                </a:gridCol>
                <a:gridCol w="1933562">
                  <a:extLst>
                    <a:ext uri="{9D8B030D-6E8A-4147-A177-3AD203B41FA5}">
                      <a16:colId xmlns:a16="http://schemas.microsoft.com/office/drawing/2014/main" val="3774915674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4231256024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798485637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1191358429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282600637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614855388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437960700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289505995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2803362343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2887752536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185618595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776300570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1524747330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818278023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2844345929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172032146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585111671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4198734013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2425264459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391619270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4097716746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993135294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3097255559"/>
                    </a:ext>
                  </a:extLst>
                </a:gridCol>
                <a:gridCol w="517936">
                  <a:extLst>
                    <a:ext uri="{9D8B030D-6E8A-4147-A177-3AD203B41FA5}">
                      <a16:colId xmlns:a16="http://schemas.microsoft.com/office/drawing/2014/main" val="1395036862"/>
                    </a:ext>
                  </a:extLst>
                </a:gridCol>
              </a:tblGrid>
              <a:tr h="543403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세부 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4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5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5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729341"/>
                  </a:ext>
                </a:extLst>
              </a:tr>
              <a:tr h="4054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5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10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13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72177"/>
                  </a:ext>
                </a:extLst>
              </a:tr>
              <a:tr h="54854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영상 처리 알고리즘 조사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726153"/>
                  </a:ext>
                </a:extLst>
              </a:tr>
              <a:tr h="54854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자료 문서화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529431"/>
                  </a:ext>
                </a:extLst>
              </a:tr>
              <a:tr h="548540">
                <a:tc row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구조 설계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카메라 모듈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9540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영상 처리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80199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화면 출력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1287315"/>
                  </a:ext>
                </a:extLst>
              </a:tr>
              <a:tr h="548540"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서버 구축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251967"/>
                  </a:ext>
                </a:extLst>
              </a:tr>
              <a:tr h="54854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FPGA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316663"/>
                  </a:ext>
                </a:extLst>
              </a:tr>
              <a:tr h="548540"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정리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349542"/>
                  </a:ext>
                </a:extLst>
              </a:tr>
            </a:tbl>
          </a:graphicData>
        </a:graphic>
      </p:graphicFrame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76EF4796-E144-CFA3-86E5-77B5CBE826DD}"/>
              </a:ext>
            </a:extLst>
          </p:cNvPr>
          <p:cNvSpPr txBox="1"/>
          <p:nvPr/>
        </p:nvSpPr>
        <p:spPr>
          <a:xfrm>
            <a:off x="15011400" y="464691"/>
            <a:ext cx="1828800" cy="9526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3000" b="1" spc="217" dirty="0">
                <a:solidFill>
                  <a:srgbClr val="000000"/>
                </a:solidFill>
                <a:latin typeface="+mj-ea"/>
                <a:ea typeface="+mj-ea"/>
              </a:rPr>
              <a:t>작업자</a:t>
            </a:r>
            <a:endParaRPr lang="en-US" sz="3000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FD5CBA79-CE93-95F0-1F14-263EF3D56F28}"/>
              </a:ext>
            </a:extLst>
          </p:cNvPr>
          <p:cNvSpPr txBox="1"/>
          <p:nvPr/>
        </p:nvSpPr>
        <p:spPr>
          <a:xfrm>
            <a:off x="15468600" y="1443784"/>
            <a:ext cx="3581400" cy="1325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공통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정윤혁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차동근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4770F20B-B557-55C2-9120-EBA77C687650}"/>
              </a:ext>
            </a:extLst>
          </p:cNvPr>
          <p:cNvSpPr/>
          <p:nvPr/>
        </p:nvSpPr>
        <p:spPr bwMode="auto">
          <a:xfrm>
            <a:off x="16346128" y="2020400"/>
            <a:ext cx="533400" cy="236517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4A58177-7067-45D7-A68F-8D7EC1798818}"/>
              </a:ext>
            </a:extLst>
          </p:cNvPr>
          <p:cNvSpPr/>
          <p:nvPr/>
        </p:nvSpPr>
        <p:spPr bwMode="auto">
          <a:xfrm>
            <a:off x="16346128" y="2532756"/>
            <a:ext cx="533400" cy="236517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4E617CFA-8BA3-1C63-11E6-EE0981913D23}"/>
              </a:ext>
            </a:extLst>
          </p:cNvPr>
          <p:cNvSpPr/>
          <p:nvPr/>
        </p:nvSpPr>
        <p:spPr bwMode="auto">
          <a:xfrm>
            <a:off x="7315200" y="5171739"/>
            <a:ext cx="1533832" cy="236517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C6E2D9CD-E48E-8345-E710-3614D58C5AB8}"/>
              </a:ext>
            </a:extLst>
          </p:cNvPr>
          <p:cNvSpPr/>
          <p:nvPr/>
        </p:nvSpPr>
        <p:spPr bwMode="auto">
          <a:xfrm>
            <a:off x="7315200" y="5717711"/>
            <a:ext cx="1533832" cy="236517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221839EF-C29C-3AF6-1B5B-613997468254}"/>
              </a:ext>
            </a:extLst>
          </p:cNvPr>
          <p:cNvSpPr/>
          <p:nvPr/>
        </p:nvSpPr>
        <p:spPr bwMode="auto">
          <a:xfrm>
            <a:off x="16346128" y="1508044"/>
            <a:ext cx="533400" cy="23651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B1B74DAE-E89D-6992-3639-7811F8FF6343}"/>
              </a:ext>
            </a:extLst>
          </p:cNvPr>
          <p:cNvSpPr/>
          <p:nvPr/>
        </p:nvSpPr>
        <p:spPr bwMode="auto">
          <a:xfrm>
            <a:off x="5238163" y="4098955"/>
            <a:ext cx="2062442" cy="236517"/>
          </a:xfrm>
          <a:prstGeom prst="rightArrow">
            <a:avLst/>
          </a:prstGeom>
          <a:solidFill>
            <a:srgbClr val="FAC09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ED8FDFBD-3D07-99F2-C00A-0B9AC6E6FAF4}"/>
              </a:ext>
            </a:extLst>
          </p:cNvPr>
          <p:cNvSpPr/>
          <p:nvPr/>
        </p:nvSpPr>
        <p:spPr bwMode="auto">
          <a:xfrm>
            <a:off x="5238163" y="4658850"/>
            <a:ext cx="2062442" cy="236517"/>
          </a:xfrm>
          <a:prstGeom prst="rightArrow">
            <a:avLst/>
          </a:prstGeom>
          <a:solidFill>
            <a:srgbClr val="8EB4E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AFE78D6A-9A42-0748-0261-7FDBC1348C1F}"/>
              </a:ext>
            </a:extLst>
          </p:cNvPr>
          <p:cNvSpPr/>
          <p:nvPr/>
        </p:nvSpPr>
        <p:spPr bwMode="auto">
          <a:xfrm>
            <a:off x="8839200" y="5722167"/>
            <a:ext cx="4181168" cy="23651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B4266855-2684-9677-F114-836738B8A62A}"/>
              </a:ext>
            </a:extLst>
          </p:cNvPr>
          <p:cNvSpPr/>
          <p:nvPr/>
        </p:nvSpPr>
        <p:spPr bwMode="auto">
          <a:xfrm>
            <a:off x="13020367" y="6272227"/>
            <a:ext cx="2047569" cy="236517"/>
          </a:xfrm>
          <a:prstGeom prst="rightArrow">
            <a:avLst/>
          </a:prstGeom>
          <a:solidFill>
            <a:srgbClr val="FAC09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F3834E3B-C5BC-8FFF-76F8-64631D1AB915}"/>
              </a:ext>
            </a:extLst>
          </p:cNvPr>
          <p:cNvSpPr/>
          <p:nvPr/>
        </p:nvSpPr>
        <p:spPr bwMode="auto">
          <a:xfrm>
            <a:off x="16115071" y="7952295"/>
            <a:ext cx="1029922" cy="23651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20628FF5-0D59-1B8D-15DA-BB7F4C3D4D94}"/>
              </a:ext>
            </a:extLst>
          </p:cNvPr>
          <p:cNvSpPr/>
          <p:nvPr/>
        </p:nvSpPr>
        <p:spPr bwMode="auto">
          <a:xfrm>
            <a:off x="15067936" y="7372351"/>
            <a:ext cx="1047135" cy="23651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D8A71ED5-EDE1-981D-93A0-BACD8FC9645D}"/>
              </a:ext>
            </a:extLst>
          </p:cNvPr>
          <p:cNvSpPr/>
          <p:nvPr/>
        </p:nvSpPr>
        <p:spPr bwMode="auto">
          <a:xfrm>
            <a:off x="13020368" y="6822289"/>
            <a:ext cx="2047569" cy="236517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7894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311</Words>
  <Application>Microsoft Office PowerPoint</Application>
  <PresentationFormat>사용자 지정</PresentationFormat>
  <Paragraphs>100</Paragraphs>
  <Slides>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Arial</vt:lpstr>
      <vt:lpstr>Calibri</vt:lpstr>
      <vt:lpstr>Wingdings</vt:lpstr>
      <vt:lpstr>맑은 고딕</vt:lpstr>
      <vt:lpstr>윤고딕 Bold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J HaHa</cp:lastModifiedBy>
  <cp:revision>9</cp:revision>
  <dcterms:created xsi:type="dcterms:W3CDTF">2006-08-16T00:00:00Z</dcterms:created>
  <dcterms:modified xsi:type="dcterms:W3CDTF">2024-04-17T02:15:59Z</dcterms:modified>
  <dc:identifier>DAGBV0a_jMY</dc:identifier>
</cp:coreProperties>
</file>

<file path=docProps/thumbnail.jpeg>
</file>